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3"/>
  </p:notesMasterIdLst>
  <p:sldIdLst>
    <p:sldId id="271" r:id="rId2"/>
    <p:sldId id="296" r:id="rId3"/>
    <p:sldId id="298" r:id="rId4"/>
    <p:sldId id="299" r:id="rId5"/>
    <p:sldId id="300" r:id="rId6"/>
    <p:sldId id="301" r:id="rId7"/>
    <p:sldId id="302" r:id="rId8"/>
    <p:sldId id="303" r:id="rId9"/>
    <p:sldId id="304" r:id="rId10"/>
    <p:sldId id="305" r:id="rId11"/>
    <p:sldId id="30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24608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32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11/5/20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964" y="659781"/>
            <a:ext cx="8077200" cy="1673352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Basic Solutions Concepts (</a:t>
            </a:r>
            <a:r>
              <a:rPr lang="en-US" sz="6000" dirty="0" err="1"/>
              <a:t>pt</a:t>
            </a:r>
            <a:r>
              <a:rPr lang="en-US" sz="6000" dirty="0"/>
              <a:t> 3)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271587-4444-8E40-9502-6B5636F04526}"/>
              </a:ext>
            </a:extLst>
          </p:cNvPr>
          <p:cNvSpPr txBox="1"/>
          <p:nvPr/>
        </p:nvSpPr>
        <p:spPr>
          <a:xfrm>
            <a:off x="3241396" y="5423761"/>
            <a:ext cx="2679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Chris Kiekintveld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1047201-86AF-4A4A-96B6-CAE6033ADB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50"/>
    </mc:Choice>
    <mc:Fallback>
      <p:transition spd="slow" advTm="127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C3942-6FF2-D742-A5DD-C20593E68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BOS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F78C3-D5DA-9C4D-8E7E-9EBA66A28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675584"/>
            <a:ext cx="8229600" cy="3026968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Likewise, player 1 must make player 2 willing to randomize</a:t>
            </a:r>
          </a:p>
          <a:p>
            <a:r>
              <a:rPr lang="en-US" sz="2400" dirty="0"/>
              <a:t>Let player 1 play B with probability q, F with probability 1-q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So, the profile ((2/3,1/3), (1/3,2/3)) is a mixed-strategy NE 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9DA8A-EE85-8842-9AF3-5AB800BD05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8503" y="1538113"/>
            <a:ext cx="2820142" cy="230064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9EFDBB4-1F40-5B4D-B801-8D541CE489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4659" y="4693522"/>
            <a:ext cx="3640876" cy="1370947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9E9B8F6-6D8B-AC40-A9D3-95CA88CE51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657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795"/>
    </mc:Choice>
    <mc:Fallback>
      <p:transition spd="slow" advTm="1287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507E7-79CE-5647-8E28-8D2C23384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Interpreting Mixed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9D1BFD-6D1C-B04A-BF9E-BDA78071D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does it mean to play a mixed strategy?</a:t>
            </a:r>
          </a:p>
          <a:p>
            <a:pPr lvl="1"/>
            <a:r>
              <a:rPr lang="en-US" dirty="0"/>
              <a:t>Confuse your opponent</a:t>
            </a:r>
          </a:p>
          <a:p>
            <a:pPr lvl="1"/>
            <a:r>
              <a:rPr lang="en-US" dirty="0"/>
              <a:t>Hide information</a:t>
            </a:r>
          </a:p>
          <a:p>
            <a:pPr lvl="1"/>
            <a:r>
              <a:rPr lang="en-US" dirty="0"/>
              <a:t>Uncertainty about opponent strategy</a:t>
            </a:r>
          </a:p>
          <a:p>
            <a:pPr lvl="1"/>
            <a:r>
              <a:rPr lang="en-US" dirty="0"/>
              <a:t>Risk mitigation</a:t>
            </a:r>
          </a:p>
          <a:p>
            <a:pPr lvl="1"/>
            <a:r>
              <a:rPr lang="en-US" dirty="0"/>
              <a:t>Description of play in repeated games</a:t>
            </a:r>
          </a:p>
          <a:p>
            <a:pPr lvl="1"/>
            <a:r>
              <a:rPr lang="en-US" dirty="0"/>
              <a:t>Description of population-level strategies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DD96DDE-7BAE-1A4C-B81B-F1ECBC3393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106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127"/>
    </mc:Choice>
    <mc:Fallback>
      <p:transition spd="slow" advTm="1031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B850E-F4D5-504F-81DC-C90957D5B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Mixed Strategies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66BED9-C5D3-D44F-A7AC-BDBC71403A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would be bad to play any deterministic (pure) strategy in matching pennies </a:t>
            </a:r>
          </a:p>
          <a:p>
            <a:pPr lvl="1"/>
            <a:r>
              <a:rPr lang="en-US" dirty="0"/>
              <a:t>or Rock-Paper-Scissors, or a security game…</a:t>
            </a:r>
          </a:p>
          <a:p>
            <a:r>
              <a:rPr lang="en-US" dirty="0"/>
              <a:t>Randomness and unpredictability is a key element of strategic play, especially in adversarial games</a:t>
            </a:r>
          </a:p>
          <a:p>
            <a:pPr lvl="1"/>
            <a:r>
              <a:rPr lang="en-US" dirty="0"/>
              <a:t>Confuse opponents, or hide information</a:t>
            </a:r>
          </a:p>
          <a:p>
            <a:pPr lvl="1"/>
            <a:r>
              <a:rPr lang="en-US" dirty="0"/>
              <a:t>Randomization to mitigate risk</a:t>
            </a:r>
          </a:p>
          <a:p>
            <a:pPr lvl="1"/>
            <a:r>
              <a:rPr lang="en-US" dirty="0"/>
              <a:t>Randomization as an empirical description of play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4EF04FE-07E1-1C4A-BB97-A32B08BFFE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338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717"/>
    </mc:Choice>
    <mc:Fallback>
      <p:transition spd="slow" advTm="1487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C5FBC-3E4C-964D-A243-CF1E0B787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Mixed Strategy Definition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70F7FD8-52BE-EC42-87BC-67CD5412841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/>
              </a:bodyPr>
              <a:lstStyle/>
              <a:p>
                <a:r>
                  <a:rPr lang="en-US" dirty="0"/>
                  <a:t>A </a:t>
                </a:r>
                <a:r>
                  <a:rPr lang="en-US" dirty="0">
                    <a:solidFill>
                      <a:srgbClr val="C00000"/>
                    </a:solidFill>
                  </a:rPr>
                  <a:t>strategy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for player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is any probability distribution over the actions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pPr lvl="1"/>
                <a:r>
                  <a:rPr lang="en-US" dirty="0"/>
                  <a:t>A </a:t>
                </a:r>
                <a:r>
                  <a:rPr lang="en-US" dirty="0">
                    <a:solidFill>
                      <a:srgbClr val="C00000"/>
                    </a:solidFill>
                  </a:rPr>
                  <a:t>pure strategy </a:t>
                </a:r>
                <a:r>
                  <a:rPr lang="en-US" dirty="0"/>
                  <a:t>is a single action played every time</a:t>
                </a:r>
              </a:p>
              <a:p>
                <a:pPr lvl="1"/>
                <a:r>
                  <a:rPr lang="en-US" dirty="0"/>
                  <a:t>A </a:t>
                </a:r>
                <a:r>
                  <a:rPr lang="en-US" dirty="0">
                    <a:solidFill>
                      <a:srgbClr val="C00000"/>
                    </a:solidFill>
                  </a:rPr>
                  <a:t>mixed strategy </a:t>
                </a:r>
                <a:r>
                  <a:rPr lang="en-US" dirty="0"/>
                  <a:t>has more than one action played with positive probability </a:t>
                </a:r>
              </a:p>
              <a:p>
                <a:pPr lvl="2"/>
                <a:r>
                  <a:rPr lang="en-US" dirty="0"/>
                  <a:t>Actions played with a non-zero probability are called the </a:t>
                </a:r>
                <a:r>
                  <a:rPr lang="en-US" dirty="0">
                    <a:solidFill>
                      <a:srgbClr val="C00000"/>
                    </a:solidFill>
                  </a:rPr>
                  <a:t>support</a:t>
                </a:r>
                <a:r>
                  <a:rPr lang="en-US" dirty="0"/>
                  <a:t> of this strategy</a:t>
                </a:r>
              </a:p>
              <a:p>
                <a:r>
                  <a:rPr lang="en-US" dirty="0"/>
                  <a:t>Let the set of all (mixed) </a:t>
                </a:r>
                <a:r>
                  <a:rPr lang="en-US" dirty="0">
                    <a:solidFill>
                      <a:srgbClr val="C00000"/>
                    </a:solidFill>
                  </a:rPr>
                  <a:t>strategies</a:t>
                </a:r>
                <a:r>
                  <a:rPr lang="en-US" dirty="0"/>
                  <a:t> for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be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Let the set of all </a:t>
                </a:r>
                <a:r>
                  <a:rPr lang="en-US" dirty="0">
                    <a:solidFill>
                      <a:srgbClr val="C00000"/>
                    </a:solidFill>
                  </a:rPr>
                  <a:t>strategy profiles </a:t>
                </a:r>
                <a:r>
                  <a:rPr lang="en-US" dirty="0"/>
                  <a:t>be                   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×…×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70F7FD8-52BE-EC42-87BC-67CD541284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t="-5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D36B1B2-F884-954E-A190-A10341B240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703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6932"/>
    </mc:Choice>
    <mc:Fallback>
      <p:transition spd="slow" advTm="1169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F4AC2-DD7E-B549-8AC0-F5A62DB0C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Utility with Mixed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2016D-5758-6648-BBD3-702AA00A93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 are the payoffs for the players when they play mixed strategies?</a:t>
            </a:r>
          </a:p>
          <a:p>
            <a:pPr lvl="1"/>
            <a:r>
              <a:rPr lang="en-US" dirty="0"/>
              <a:t>Cannot simply re</a:t>
            </a:r>
          </a:p>
          <a:p>
            <a:pPr lvl="1"/>
            <a:r>
              <a:rPr lang="en-US" dirty="0"/>
              <a:t>ad the number from the payoff matrix since we will end up in different outcomes with different probabilities</a:t>
            </a:r>
          </a:p>
          <a:p>
            <a:pPr lvl="1"/>
            <a:endParaRPr lang="en-US" dirty="0"/>
          </a:p>
          <a:p>
            <a:r>
              <a:rPr lang="en-US" dirty="0"/>
              <a:t>Payoffs are typically computed using </a:t>
            </a:r>
            <a:r>
              <a:rPr lang="en-US" dirty="0">
                <a:solidFill>
                  <a:srgbClr val="C00000"/>
                </a:solidFill>
              </a:rPr>
              <a:t>expected utility </a:t>
            </a:r>
            <a:r>
              <a:rPr lang="en-US" dirty="0"/>
              <a:t>(as in decision theory) </a:t>
            </a:r>
            <a:br>
              <a:rPr lang="en-US" dirty="0"/>
            </a:b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F26059B-A7C8-8748-9182-C6E5087F3D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861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577"/>
    </mc:Choice>
    <mc:Fallback>
      <p:transition spd="slow" advTm="635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8BFFB-AF06-BA44-897E-93013E0E0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Mixed Strategy Nash </a:t>
            </a:r>
            <a:r>
              <a:rPr lang="en-US" dirty="0" err="1"/>
              <a:t>Equilbrium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87003-88AC-9946-B37C-765EBC93F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definitions of best-response and Nash equilibrium generalize from pure strategies</a:t>
            </a:r>
          </a:p>
          <a:p>
            <a:pPr lvl="1"/>
            <a:r>
              <a:rPr lang="en-US" dirty="0"/>
              <a:t>A mixed-strategy profile is a Nash equilibrium </a:t>
            </a:r>
            <a:r>
              <a:rPr lang="en-US" dirty="0" err="1"/>
              <a:t>iff</a:t>
            </a:r>
            <a:r>
              <a:rPr lang="en-US" dirty="0"/>
              <a:t> every strategy is a best-response</a:t>
            </a:r>
          </a:p>
          <a:p>
            <a:pPr lvl="1"/>
            <a:r>
              <a:rPr lang="en-US" dirty="0"/>
              <a:t>Every actions with a positive probability must have the same expected value</a:t>
            </a:r>
          </a:p>
          <a:p>
            <a:pPr lvl="1"/>
            <a:r>
              <a:rPr lang="en-US" dirty="0"/>
              <a:t>All actions with zero probability must not be better than the actions with positive support</a:t>
            </a:r>
          </a:p>
          <a:p>
            <a:r>
              <a:rPr lang="en-US" dirty="0">
                <a:solidFill>
                  <a:srgbClr val="C00000"/>
                </a:solidFill>
              </a:rPr>
              <a:t>[Nash, 1950]: </a:t>
            </a:r>
            <a:r>
              <a:rPr lang="en-US" dirty="0"/>
              <a:t>Every finite game has </a:t>
            </a:r>
            <a:r>
              <a:rPr lang="en-US" dirty="0">
                <a:solidFill>
                  <a:srgbClr val="C00000"/>
                </a:solidFill>
              </a:rPr>
              <a:t>at least one </a:t>
            </a:r>
            <a:r>
              <a:rPr lang="en-US" dirty="0"/>
              <a:t>mixed-strategy Nash equilibrium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229421F-A91A-864E-8077-E3BB9BC957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072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1248"/>
    </mc:Choice>
    <mc:Fallback>
      <p:transition spd="slow" advTm="1512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0F5AE-1B6F-B548-8535-36428998E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Computing Mixed-Strategy Equilibria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F7063-33DB-084E-86B0-C1B78DA46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general, this is hard (PPAD-complete)</a:t>
            </a:r>
          </a:p>
          <a:p>
            <a:pPr lvl="1"/>
            <a:r>
              <a:rPr lang="en-US" dirty="0"/>
              <a:t>In special cases it is easier (zero-sum games, games with special structure)</a:t>
            </a:r>
          </a:p>
          <a:p>
            <a:r>
              <a:rPr lang="en-US" dirty="0"/>
              <a:t>One technique is to guess the support of the equilibrium and check for a solution</a:t>
            </a:r>
          </a:p>
          <a:p>
            <a:pPr lvl="1"/>
            <a:r>
              <a:rPr lang="en-US" dirty="0"/>
              <a:t>Useful for verifying equilibrium</a:t>
            </a:r>
          </a:p>
          <a:p>
            <a:pPr lvl="1"/>
            <a:r>
              <a:rPr lang="en-US" dirty="0"/>
              <a:t>Basis for support-search equilibrium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028DD19-D0CC-6846-BF52-E42421EB84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4601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8958"/>
    </mc:Choice>
    <mc:Fallback>
      <p:transition spd="slow" advTm="1889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C3942-6FF2-D742-A5DD-C20593E68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BOS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F78C3-D5DA-9C4D-8E7E-9EBA66A28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011915"/>
            <a:ext cx="8229600" cy="2388885"/>
          </a:xfrm>
        </p:spPr>
        <p:txBody>
          <a:bodyPr/>
          <a:lstStyle/>
          <a:p>
            <a:r>
              <a:rPr lang="en-US" dirty="0"/>
              <a:t>Consider finding a mixed strategy equilibrium for the BOS game where every strategy is played with positive probability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9DA8A-EE85-8842-9AF3-5AB800BD05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8503" y="1695764"/>
            <a:ext cx="2820142" cy="230064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3E43FCF-07D7-5647-8682-C6E7C91F20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053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967"/>
    </mc:Choice>
    <mc:Fallback>
      <p:transition spd="slow" advTm="359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C3942-6FF2-D742-A5DD-C20593E68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BOS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F78C3-D5DA-9C4D-8E7E-9EBA66A28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675584"/>
            <a:ext cx="8229600" cy="2388885"/>
          </a:xfrm>
        </p:spPr>
        <p:txBody>
          <a:bodyPr>
            <a:normAutofit/>
          </a:bodyPr>
          <a:lstStyle/>
          <a:p>
            <a:r>
              <a:rPr lang="en-US" sz="2400" dirty="0"/>
              <a:t>Let player 2 play B with probability p, F with probability 1-p</a:t>
            </a:r>
          </a:p>
          <a:p>
            <a:r>
              <a:rPr lang="en-US" sz="2400" dirty="0"/>
              <a:t>If player 1 best-responds with a mixed strategy, player 2 must make him indifferent between F and B (</a:t>
            </a:r>
            <a:r>
              <a:rPr lang="en-US" sz="2400" dirty="0">
                <a:solidFill>
                  <a:srgbClr val="C00000"/>
                </a:solidFill>
              </a:rPr>
              <a:t>why?</a:t>
            </a:r>
            <a:r>
              <a:rPr lang="en-US" sz="2400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9DA8A-EE85-8842-9AF3-5AB800BD05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8503" y="1538113"/>
            <a:ext cx="2820142" cy="230064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698C86A-BC0C-F940-897C-F129C12574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396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827"/>
    </mc:Choice>
    <mc:Fallback>
      <p:transition spd="slow" advTm="818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C3942-6FF2-D742-A5DD-C20593E68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BOS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F78C3-D5DA-9C4D-8E7E-9EBA66A28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675584"/>
            <a:ext cx="8229600" cy="2388885"/>
          </a:xfrm>
        </p:spPr>
        <p:txBody>
          <a:bodyPr>
            <a:normAutofit/>
          </a:bodyPr>
          <a:lstStyle/>
          <a:p>
            <a:r>
              <a:rPr lang="en-US" sz="2400" dirty="0"/>
              <a:t>Let player 2 play B with probability p, F with probability 1-p</a:t>
            </a:r>
          </a:p>
          <a:p>
            <a:r>
              <a:rPr lang="en-US" sz="2400" dirty="0"/>
              <a:t>If player 1 best-responds with a mixed strategy, player 2 must make him indifferent between F and B (</a:t>
            </a:r>
            <a:r>
              <a:rPr lang="en-US" sz="2400" dirty="0">
                <a:solidFill>
                  <a:srgbClr val="C00000"/>
                </a:solidFill>
              </a:rPr>
              <a:t>why?</a:t>
            </a:r>
            <a:r>
              <a:rPr lang="en-US" sz="2400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9DA8A-EE85-8842-9AF3-5AB800BD05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8503" y="1538113"/>
            <a:ext cx="2820142" cy="230064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049906E-7138-1F47-AAE3-B94168B5AC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55917" y="5022186"/>
            <a:ext cx="4232166" cy="157853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731AE60-2C6F-FA4C-BF50-0A9A2F4F9C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33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430"/>
    </mc:Choice>
    <mc:Fallback>
      <p:transition spd="slow" advTm="1004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14297</TotalTime>
  <Words>488</Words>
  <Application>Microsoft Macintosh PowerPoint</Application>
  <PresentationFormat>On-screen Show (4:3)</PresentationFormat>
  <Paragraphs>59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Cambria Math</vt:lpstr>
      <vt:lpstr>Corbel</vt:lpstr>
      <vt:lpstr>Wingdings</vt:lpstr>
      <vt:lpstr>Wingdings 2</vt:lpstr>
      <vt:lpstr>Wingdings 3</vt:lpstr>
      <vt:lpstr>Module</vt:lpstr>
      <vt:lpstr>Basic Solutions Concepts (pt 3)</vt:lpstr>
      <vt:lpstr>Mixed Strategies </vt:lpstr>
      <vt:lpstr>Mixed Strategy Definition</vt:lpstr>
      <vt:lpstr>Utility with Mixed Strategies</vt:lpstr>
      <vt:lpstr>Mixed Strategy Nash Equilbrium</vt:lpstr>
      <vt:lpstr>Computing Mixed-Strategy Equilibria</vt:lpstr>
      <vt:lpstr>Example: BOS</vt:lpstr>
      <vt:lpstr>Example: BOS</vt:lpstr>
      <vt:lpstr>Example: BOS</vt:lpstr>
      <vt:lpstr>Example: BOS</vt:lpstr>
      <vt:lpstr>Interpreting Mixed Strategies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64</cp:revision>
  <dcterms:created xsi:type="dcterms:W3CDTF">2012-04-16T18:51:36Z</dcterms:created>
  <dcterms:modified xsi:type="dcterms:W3CDTF">2020-11-05T09:15:52Z</dcterms:modified>
</cp:coreProperties>
</file>

<file path=docProps/thumbnail.jpeg>
</file>